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9" r:id="rId5"/>
    <p:sldId id="306" r:id="rId6"/>
    <p:sldId id="311" r:id="rId7"/>
    <p:sldId id="297" r:id="rId8"/>
    <p:sldId id="296" r:id="rId9"/>
    <p:sldId id="321" r:id="rId10"/>
    <p:sldId id="322" r:id="rId11"/>
    <p:sldId id="287" r:id="rId12"/>
    <p:sldId id="288" r:id="rId13"/>
    <p:sldId id="310" r:id="rId14"/>
    <p:sldId id="260" r:id="rId15"/>
    <p:sldId id="312" r:id="rId16"/>
    <p:sldId id="315" r:id="rId17"/>
    <p:sldId id="317" r:id="rId18"/>
    <p:sldId id="318" r:id="rId19"/>
    <p:sldId id="319" r:id="rId20"/>
    <p:sldId id="320" r:id="rId21"/>
    <p:sldId id="313" r:id="rId22"/>
    <p:sldId id="314" r:id="rId23"/>
    <p:sldId id="268" r:id="rId24"/>
    <p:sldId id="304" r:id="rId25"/>
    <p:sldId id="305" r:id="rId2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F57F6F-BD8D-4034-9C6C-08BA27B1B431}" v="1" dt="2024-01-30T17:46:29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9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Scomazzon" userId="70a3ec96-d1d6-4250-af43-2e0d1d15758a" providerId="ADAL" clId="{A7F57F6F-BD8D-4034-9C6C-08BA27B1B431}"/>
    <pc:docChg chg="custSel modSld">
      <pc:chgData name="Francesco Scomazzon" userId="70a3ec96-d1d6-4250-af43-2e0d1d15758a" providerId="ADAL" clId="{A7F57F6F-BD8D-4034-9C6C-08BA27B1B431}" dt="2024-01-30T17:46:29.473" v="0" actId="478"/>
      <pc:docMkLst>
        <pc:docMk/>
      </pc:docMkLst>
      <pc:sldChg chg="delSp mod">
        <pc:chgData name="Francesco Scomazzon" userId="70a3ec96-d1d6-4250-af43-2e0d1d15758a" providerId="ADAL" clId="{A7F57F6F-BD8D-4034-9C6C-08BA27B1B431}" dt="2024-01-30T17:46:29.473" v="0" actId="478"/>
        <pc:sldMkLst>
          <pc:docMk/>
          <pc:sldMk cId="517045786" sldId="296"/>
        </pc:sldMkLst>
        <pc:spChg chg="del">
          <ac:chgData name="Francesco Scomazzon" userId="70a3ec96-d1d6-4250-af43-2e0d1d15758a" providerId="ADAL" clId="{A7F57F6F-BD8D-4034-9C6C-08BA27B1B431}" dt="2024-01-30T17:46:29.473" v="0" actId="478"/>
          <ac:spMkLst>
            <pc:docMk/>
            <pc:sldMk cId="517045786" sldId="296"/>
            <ac:spMk id="6" creationId="{275F9395-2528-1F4F-19E6-BF1A627EBC7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FE1C2C-CE44-4F3D-BC12-34C67D9F8453}" type="datetime1">
              <a:rPr lang="it-IT" smtClean="0"/>
              <a:t>30/01/2024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A65F1-DFB4-48BF-A954-426946E391B5}" type="datetime1">
              <a:rPr lang="it-IT" smtClean="0"/>
              <a:pPr/>
              <a:t>30/01/2024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572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6667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6723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0165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7366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54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795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369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30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422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69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8033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895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088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543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8" descr="foto di una foglia di palma su sfo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chi e ricompe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44" descr="Foto con foglie di palm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8" descr="foto della tastiera di un portatile delimitata da 2 foglie di palma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tti chi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13" descr="primo piano di una foto con foglie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e aziend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 descr="Foto di tre foglie di palm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Segnaposto immagin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egnaposto immagin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9" name="Segnaposto immagin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5" name="Segnaposto tes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6" name="Segnaposto tes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0" name="Segnaposto immagin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tes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8" name="Segnaposto tes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1" name="Segnaposto immagin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tes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0" name="Segnaposto tes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21" name="Segnapost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it-IT" noProof="0"/>
              <a:t>Fare clic sull'icona per aggiungere un elemento grafico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egnaposto immagine 17" descr="primo piano di una foto con piante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tesi del merc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tto di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it-IT" sz="3600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4" name="Segnaposto tes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elemento</a:t>
            </a:r>
          </a:p>
        </p:txBody>
      </p:sp>
      <p:sp>
        <p:nvSpPr>
          <p:cNvPr id="38" name="Segnaposto tes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39" name="Segnaposto tes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0" name="Segnaposto tes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1" name="Segnaposto tes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2" name="Segnaposto tes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4" name="Segnaposto tes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5" name="Segnaposto tes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6" name="Segnaposto tes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8" name="Segnaposto tes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9" name="Segnaposto tes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7" name="Segnaposto tes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0" name="Segnaposto tes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1" name="Segnaposto tes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3" name="Segnaposto tes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52" name="Segnaposto tes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3" name="Segnaposto tes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4" name="Segnaposto tes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5" name="Segnaposto tes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6" name="Segnaposto tes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7" name="Segnaposto tes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8" name="Segnaposto tes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0" name="Segnaposto tes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1" name="Segnaposto tes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9" name="Segnaposto tes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2" name="Segnaposto tes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3" name="Segnaposto tes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3" name="Segnaposto dat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34" name="Segnaposto piè di pagina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35" name="Segnaposto numero diapositiva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Piano aziendale Contoso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che contiene testo, vestiti, persona, uomo&#10;&#10;Descrizione generata automaticamente">
            <a:extLst>
              <a:ext uri="{FF2B5EF4-FFF2-40B4-BE49-F238E27FC236}">
                <a16:creationId xmlns:a16="http://schemas.microsoft.com/office/drawing/2014/main" id="{AB6B9F63-E3B7-D6A4-953A-6AC16422C22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 amt="38000"/>
          </a:blip>
          <a:srcRect l="21664" r="20128"/>
          <a:stretch/>
        </p:blipFill>
        <p:spPr>
          <a:xfrm>
            <a:off x="1524" y="10"/>
            <a:ext cx="12188952" cy="6857990"/>
          </a:xfrm>
          <a:solidFill>
            <a:schemeClr val="bg2">
              <a:lumMod val="10000"/>
              <a:alpha val="0"/>
            </a:schemeClr>
          </a:solidFill>
          <a:effectLst>
            <a:outerShdw dir="5400000" sx="50000" sy="50000" algn="ctr" rotWithShape="0">
              <a:schemeClr val="bg1"/>
            </a:outerShdw>
            <a:softEdge rad="0"/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64" y="1250711"/>
            <a:ext cx="6200437" cy="3599433"/>
          </a:xfrm>
        </p:spPr>
        <p:txBody>
          <a:bodyPr rtlCol="0" anchor="ctr">
            <a:noAutofit/>
          </a:bodyPr>
          <a:lstStyle/>
          <a:p>
            <a:pPr rtl="0">
              <a:lnSpc>
                <a:spcPct val="100000"/>
              </a:lnSpc>
            </a:pPr>
            <a:r>
              <a:rPr lang="it-IT" sz="4400" b="1">
                <a:latin typeface="Aptos Black" panose="020B0004020202020204" pitchFamily="34" charset="0"/>
              </a:rPr>
              <a:t>RELAZIONE DI ANALISI DATI COVID PER AZIENDA FARMACEUTICA XYFARMA</a:t>
            </a:r>
          </a:p>
        </p:txBody>
      </p:sp>
      <p:sp>
        <p:nvSpPr>
          <p:cNvPr id="23" name="Sottotito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265" y="5331125"/>
            <a:ext cx="6200437" cy="1025225"/>
          </a:xfrm>
        </p:spPr>
        <p:txBody>
          <a:bodyPr rtlCol="0">
            <a:noAutofit/>
          </a:bodyPr>
          <a:lstStyle/>
          <a:p>
            <a:pPr rtl="0">
              <a:lnSpc>
                <a:spcPts val="3600"/>
              </a:lnSpc>
            </a:pPr>
            <a:r>
              <a:rPr lang="it-IT" sz="3200" b="1"/>
              <a:t>Gruppo 4: Arcangelo, Matteo, Alice, Alfonso e Francesco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352E517E-2875-032A-CE1C-169D1FC4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782932"/>
          </a:xfrm>
        </p:spPr>
        <p:txBody>
          <a:bodyPr>
            <a:noAutofit/>
          </a:bodyPr>
          <a:lstStyle/>
          <a:p>
            <a:pPr algn="ctr"/>
            <a:r>
              <a:rPr lang="it-IT" sz="4000">
                <a:solidFill>
                  <a:schemeClr val="accent2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Maschera</a:t>
            </a:r>
            <a:endParaRPr lang="en-US" sz="4000">
              <a:solidFill>
                <a:schemeClr val="accent2">
                  <a:lumMod val="60000"/>
                  <a:lumOff val="40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28" name="Segnaposto contenuto 2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95A191A6-A526-D543-92F3-10200DCE00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4070" t="2063" r="-4" b="34356"/>
          <a:stretch/>
        </p:blipFill>
        <p:spPr>
          <a:xfrm>
            <a:off x="3661741" y="1933870"/>
            <a:ext cx="2177683" cy="3154648"/>
          </a:xfrm>
          <a:noFill/>
        </p:spPr>
      </p:pic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5D538EEF-4FB6-8CDB-2965-E4D451A38C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557186"/>
          </a:xfrm>
        </p:spPr>
        <p:txBody>
          <a:bodyPr rtlCol="0">
            <a:noAutofit/>
          </a:bodyPr>
          <a:lstStyle/>
          <a:p>
            <a:pPr rtl="0"/>
            <a:r>
              <a:rPr lang="it-IT" sz="1800">
                <a:latin typeface="+mn-lt"/>
              </a:rPr>
              <a:t>Maschera -Selezione</a:t>
            </a:r>
          </a:p>
        </p:txBody>
      </p:sp>
      <p:pic>
        <p:nvPicPr>
          <p:cNvPr id="30" name="Immagine 2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5E6A938-1B02-21BD-24D5-B2D1EE2E5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32926"/>
          <a:stretch/>
        </p:blipFill>
        <p:spPr>
          <a:xfrm>
            <a:off x="742479" y="1933869"/>
            <a:ext cx="2198841" cy="3154859"/>
          </a:xfrm>
          <a:prstGeom prst="rect">
            <a:avLst/>
          </a:prstGeom>
          <a:noFill/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7A58B46-914E-6B4F-6854-5BF0E11084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/>
          <a:lstStyle/>
          <a:p>
            <a:r>
              <a:rPr lang="en-US" sz="1800" err="1">
                <a:latin typeface="+mn-lt"/>
              </a:rPr>
              <a:t>Lombardia</a:t>
            </a:r>
            <a:endParaRPr lang="en-US" sz="1800">
              <a:latin typeface="+mn-lt"/>
            </a:endParaRPr>
          </a:p>
        </p:txBody>
      </p:sp>
      <p:pic>
        <p:nvPicPr>
          <p:cNvPr id="32" name="Segnaposto immagine 3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9993463-CDBC-C7D7-4553-8622C0CC583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45" t="210" r="-45" b="37472"/>
          <a:stretch/>
        </p:blipFill>
        <p:spPr>
          <a:xfrm>
            <a:off x="6380044" y="1933869"/>
            <a:ext cx="2198794" cy="3154649"/>
          </a:xfrm>
        </p:spPr>
      </p:pic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B47601B3-FC14-3665-25C3-1771F3D91F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/>
          <a:lstStyle/>
          <a:p>
            <a:r>
              <a:rPr lang="en-US" sz="1800" err="1">
                <a:latin typeface="+mn-lt"/>
              </a:rPr>
              <a:t>Sardegna</a:t>
            </a:r>
            <a:endParaRPr lang="en-US" sz="1800">
              <a:latin typeface="+mn-lt"/>
            </a:endParaRPr>
          </a:p>
        </p:txBody>
      </p:sp>
      <p:pic>
        <p:nvPicPr>
          <p:cNvPr id="34" name="Segnaposto immagine 33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331ECDE3-3CF7-E8E7-9B03-EE02CC01E80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/>
          <a:srcRect l="60" t="431" r="-60" b="37527"/>
          <a:stretch/>
        </p:blipFill>
        <p:spPr>
          <a:xfrm>
            <a:off x="9183522" y="1933870"/>
            <a:ext cx="2198841" cy="3154650"/>
          </a:xfrm>
        </p:spPr>
      </p:pic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3D96F8DF-7FF0-42E1-07D8-962C29F085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/>
          <a:lstStyle/>
          <a:p>
            <a:r>
              <a:rPr lang="en-US" sz="1800">
                <a:latin typeface="+mn-lt"/>
              </a:rPr>
              <a:t>Umbria</a:t>
            </a:r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34B7A67-2899-932E-403A-B01B34C9D1B3}"/>
              </a:ext>
            </a:extLst>
          </p:cNvPr>
          <p:cNvSpPr txBox="1">
            <a:spLocks/>
          </p:cNvSpPr>
          <p:nvPr/>
        </p:nvSpPr>
        <p:spPr>
          <a:xfrm>
            <a:off x="1066800" y="962733"/>
            <a:ext cx="10058400" cy="661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it-IT" sz="4000">
                <a:solidFill>
                  <a:schemeClr val="accent3">
                    <a:lumMod val="50000"/>
                  </a:schemeClr>
                </a:solidFill>
                <a:latin typeface="Aptos Black" panose="020B0004020202020204" pitchFamily="34" charset="0"/>
              </a:rPr>
              <a:t>Grafico dei contagi per regione</a:t>
            </a:r>
          </a:p>
        </p:txBody>
      </p:sp>
      <p:pic>
        <p:nvPicPr>
          <p:cNvPr id="15" name="Immagine 14" descr="Immagine che contiene testo, mappa">
            <a:extLst>
              <a:ext uri="{FF2B5EF4-FFF2-40B4-BE49-F238E27FC236}">
                <a16:creationId xmlns:a16="http://schemas.microsoft.com/office/drawing/2014/main" id="{DA263FC1-8A49-5BA1-D32B-953F19FC0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/>
          <a:stretch/>
        </p:blipFill>
        <p:spPr>
          <a:xfrm>
            <a:off x="1066801" y="2011680"/>
            <a:ext cx="5177828" cy="3883587"/>
          </a:xfrm>
          <a:prstGeom prst="rect">
            <a:avLst/>
          </a:prstGeom>
          <a:noFill/>
        </p:spPr>
      </p:pic>
      <p:pic>
        <p:nvPicPr>
          <p:cNvPr id="6" name="Immagine 5" descr="Immagine che contiene testo, schermata, Carattere, diagramma">
            <a:extLst>
              <a:ext uri="{FF2B5EF4-FFF2-40B4-BE49-F238E27FC236}">
                <a16:creationId xmlns:a16="http://schemas.microsoft.com/office/drawing/2014/main" id="{93D98B72-631F-98F6-A03F-956D4A889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2" b="2"/>
          <a:stretch/>
        </p:blipFill>
        <p:spPr>
          <a:xfrm>
            <a:off x="6464896" y="2011680"/>
            <a:ext cx="4660304" cy="3883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7FACAFD9-00F1-70E2-0D6B-28B2E263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265"/>
            <a:ext cx="10515600" cy="945175"/>
          </a:xfrm>
        </p:spPr>
        <p:txBody>
          <a:bodyPr anchor="ctr">
            <a:noAutofit/>
          </a:bodyPr>
          <a:lstStyle/>
          <a:p>
            <a:pPr algn="ctr"/>
            <a:r>
              <a:rPr lang="it-IT">
                <a:solidFill>
                  <a:schemeClr val="accent3">
                    <a:lumMod val="50000"/>
                  </a:schemeClr>
                </a:solidFill>
                <a:latin typeface="Aptos Black" panose="020B0004020202020204" pitchFamily="34" charset="0"/>
              </a:rPr>
              <a:t>Colonna calcolata: rapporto vaccinati-deceduti</a:t>
            </a:r>
            <a:endParaRPr lang="en-US">
              <a:solidFill>
                <a:schemeClr val="accent3">
                  <a:lumMod val="50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3" name="Immagine 2" descr="Immagine che contiene testo, schermata, numero, menu">
            <a:extLst>
              <a:ext uri="{FF2B5EF4-FFF2-40B4-BE49-F238E27FC236}">
                <a16:creationId xmlns:a16="http://schemas.microsoft.com/office/drawing/2014/main" id="{31FF5D7F-E11D-7979-705B-81482166D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" b="30510"/>
          <a:stretch/>
        </p:blipFill>
        <p:spPr>
          <a:xfrm>
            <a:off x="838200" y="1309803"/>
            <a:ext cx="10515600" cy="5115817"/>
          </a:xfrm>
          <a:prstGeom prst="rect">
            <a:avLst/>
          </a:prstGeom>
          <a:noFill/>
        </p:spPr>
      </p:pic>
      <p:sp>
        <p:nvSpPr>
          <p:cNvPr id="20" name="Segnaposto contenuto 28">
            <a:extLst>
              <a:ext uri="{FF2B5EF4-FFF2-40B4-BE49-F238E27FC236}">
                <a16:creationId xmlns:a16="http://schemas.microsoft.com/office/drawing/2014/main" id="{DBA832E2-6999-4D9A-2E04-67418ECC882D}"/>
              </a:ext>
            </a:extLst>
          </p:cNvPr>
          <p:cNvSpPr txBox="1">
            <a:spLocks/>
          </p:cNvSpPr>
          <p:nvPr/>
        </p:nvSpPr>
        <p:spPr>
          <a:xfrm>
            <a:off x="1298448" y="3337560"/>
            <a:ext cx="2066544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1554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34B7A67-2899-932E-403A-B01B34C9D1B3}"/>
              </a:ext>
            </a:extLst>
          </p:cNvPr>
          <p:cNvSpPr txBox="1">
            <a:spLocks/>
          </p:cNvSpPr>
          <p:nvPr/>
        </p:nvSpPr>
        <p:spPr>
          <a:xfrm>
            <a:off x="1066800" y="962733"/>
            <a:ext cx="10058400" cy="661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it-IT" sz="4000">
                <a:solidFill>
                  <a:schemeClr val="accent3">
                    <a:lumMod val="50000"/>
                  </a:schemeClr>
                </a:solidFill>
                <a:latin typeface="Aptos Black" panose="020B0004020202020204" pitchFamily="34" charset="0"/>
              </a:rPr>
              <a:t>Grafici singoli: contagi</a:t>
            </a:r>
          </a:p>
        </p:txBody>
      </p:sp>
      <p:pic>
        <p:nvPicPr>
          <p:cNvPr id="4" name="Immagine 3" descr="Immagine che contiene testo, schermata, diagramma, Carattere">
            <a:extLst>
              <a:ext uri="{FF2B5EF4-FFF2-40B4-BE49-F238E27FC236}">
                <a16:creationId xmlns:a16="http://schemas.microsoft.com/office/drawing/2014/main" id="{E6AB2001-5B77-B574-AFA5-72980F54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08605"/>
            <a:ext cx="10058400" cy="398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4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34B7A67-2899-932E-403A-B01B34C9D1B3}"/>
              </a:ext>
            </a:extLst>
          </p:cNvPr>
          <p:cNvSpPr txBox="1">
            <a:spLocks/>
          </p:cNvSpPr>
          <p:nvPr/>
        </p:nvSpPr>
        <p:spPr>
          <a:xfrm>
            <a:off x="1066800" y="962733"/>
            <a:ext cx="10058400" cy="661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it-IT" sz="4000">
                <a:solidFill>
                  <a:schemeClr val="accent3">
                    <a:lumMod val="50000"/>
                  </a:schemeClr>
                </a:solidFill>
                <a:latin typeface="Aptos Black" panose="020B0004020202020204" pitchFamily="34" charset="0"/>
              </a:rPr>
              <a:t>Grafici singoli: guarigioni</a:t>
            </a:r>
          </a:p>
        </p:txBody>
      </p:sp>
      <p:pic>
        <p:nvPicPr>
          <p:cNvPr id="4" name="Immagine 3" descr="Immagine che contiene testo, diagramma, schermata, linea">
            <a:extLst>
              <a:ext uri="{FF2B5EF4-FFF2-40B4-BE49-F238E27FC236}">
                <a16:creationId xmlns:a16="http://schemas.microsoft.com/office/drawing/2014/main" id="{42662EDE-CE25-1ABB-1084-004EE3EB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15" y="1713245"/>
            <a:ext cx="9678769" cy="43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5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34B7A67-2899-932E-403A-B01B34C9D1B3}"/>
              </a:ext>
            </a:extLst>
          </p:cNvPr>
          <p:cNvSpPr txBox="1">
            <a:spLocks/>
          </p:cNvSpPr>
          <p:nvPr/>
        </p:nvSpPr>
        <p:spPr>
          <a:xfrm>
            <a:off x="1066800" y="962733"/>
            <a:ext cx="10058400" cy="661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it-IT" sz="4000">
                <a:solidFill>
                  <a:schemeClr val="accent3">
                    <a:lumMod val="50000"/>
                  </a:schemeClr>
                </a:solidFill>
                <a:latin typeface="Aptos Black" panose="020B0004020202020204" pitchFamily="34" charset="0"/>
              </a:rPr>
              <a:t>Grafici singoli: decessi</a:t>
            </a:r>
          </a:p>
        </p:txBody>
      </p:sp>
      <p:pic>
        <p:nvPicPr>
          <p:cNvPr id="4" name="Immagine 3" descr="Immagine che contiene testo, schermata, diagramma, Carattere">
            <a:extLst>
              <a:ext uri="{FF2B5EF4-FFF2-40B4-BE49-F238E27FC236}">
                <a16:creationId xmlns:a16="http://schemas.microsoft.com/office/drawing/2014/main" id="{73AFAF84-FCA6-D210-D41D-C43E52EC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47" y="1760609"/>
            <a:ext cx="9499905" cy="422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7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A2F22EC6-C64E-AA42-DA70-BD0E2507A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92" t="-484" r="-297" b="486"/>
          <a:stretch/>
        </p:blipFill>
        <p:spPr>
          <a:xfrm>
            <a:off x="6762403" y="3328800"/>
            <a:ext cx="5162550" cy="2561214"/>
          </a:xfrm>
          <a:prstGeom prst="rect">
            <a:avLst/>
          </a:prstGeom>
          <a:noFill/>
        </p:spPr>
      </p:pic>
      <p:pic>
        <p:nvPicPr>
          <p:cNvPr id="4" name="Immagine 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1A8A56A-7F21-D99A-CA2D-D4621BF89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88" r="-2807"/>
          <a:stretch/>
        </p:blipFill>
        <p:spPr>
          <a:xfrm>
            <a:off x="0" y="2276472"/>
            <a:ext cx="6600888" cy="4581528"/>
          </a:xfrm>
          <a:prstGeom prst="rect">
            <a:avLst/>
          </a:prstGeom>
          <a:noFill/>
        </p:spPr>
      </p:pic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F4234518-A80F-719F-C896-9FEF92ACA69F}"/>
              </a:ext>
            </a:extLst>
          </p:cNvPr>
          <p:cNvSpPr txBox="1">
            <a:spLocks/>
          </p:cNvSpPr>
          <p:nvPr/>
        </p:nvSpPr>
        <p:spPr>
          <a:xfrm>
            <a:off x="1066800" y="394214"/>
            <a:ext cx="10058400" cy="661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it-IT" sz="4000">
                <a:solidFill>
                  <a:schemeClr val="accent3">
                    <a:lumMod val="50000"/>
                  </a:schemeClr>
                </a:solidFill>
                <a:latin typeface="Aptos Black" panose="020B0004020202020204" pitchFamily="34" charset="0"/>
              </a:rPr>
              <a:t>In sintesi</a:t>
            </a:r>
          </a:p>
        </p:txBody>
      </p:sp>
    </p:spTree>
    <p:extLst>
      <p:ext uri="{BB962C8B-B14F-4D97-AF65-F5344CB8AC3E}">
        <p14:creationId xmlns:p14="http://schemas.microsoft.com/office/powerpoint/2010/main" val="602859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schermata, Carattere, numero">
            <a:extLst>
              <a:ext uri="{FF2B5EF4-FFF2-40B4-BE49-F238E27FC236}">
                <a16:creationId xmlns:a16="http://schemas.microsoft.com/office/drawing/2014/main" id="{CD11A28C-572F-C9AC-3438-4B4A196CE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" r="-1" b="459"/>
          <a:stretch/>
        </p:blipFill>
        <p:spPr>
          <a:xfrm>
            <a:off x="194873" y="2043752"/>
            <a:ext cx="3691983" cy="3781487"/>
          </a:xfrm>
          <a:prstGeom prst="rect">
            <a:avLst/>
          </a:prstGeom>
          <a:noFill/>
        </p:spPr>
      </p:pic>
      <p:pic>
        <p:nvPicPr>
          <p:cNvPr id="10" name="Immagine 9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20D5777A-1885-BA41-2AD2-1451B79B7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r="4" b="904"/>
          <a:stretch/>
        </p:blipFill>
        <p:spPr>
          <a:xfrm>
            <a:off x="4250008" y="2043752"/>
            <a:ext cx="3691984" cy="3781487"/>
          </a:xfrm>
          <a:prstGeom prst="rect">
            <a:avLst/>
          </a:prstGeom>
          <a:noFill/>
        </p:spPr>
      </p:pic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1003CEF-7D45-817D-7B01-2FFFF10C13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" r="4" b="-875"/>
          <a:stretch/>
        </p:blipFill>
        <p:spPr>
          <a:xfrm>
            <a:off x="8305228" y="2043752"/>
            <a:ext cx="3691899" cy="3848526"/>
          </a:xfrm>
          <a:prstGeom prst="rect">
            <a:avLst/>
          </a:prstGeom>
          <a:noFill/>
        </p:spPr>
      </p:pic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7CCAF72C-FE43-7F57-9BEF-E2A8F2C8E0F9}"/>
              </a:ext>
            </a:extLst>
          </p:cNvPr>
          <p:cNvSpPr txBox="1">
            <a:spLocks/>
          </p:cNvSpPr>
          <p:nvPr/>
        </p:nvSpPr>
        <p:spPr>
          <a:xfrm>
            <a:off x="1066800" y="354680"/>
            <a:ext cx="10058400" cy="661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it-IT" sz="4000">
                <a:solidFill>
                  <a:schemeClr val="accent3">
                    <a:lumMod val="50000"/>
                  </a:schemeClr>
                </a:solidFill>
                <a:latin typeface="Aptos Black" panose="020B0004020202020204" pitchFamily="34" charset="0"/>
              </a:rPr>
              <a:t>Grafici pivot</a:t>
            </a:r>
          </a:p>
        </p:txBody>
      </p:sp>
    </p:spTree>
    <p:extLst>
      <p:ext uri="{BB962C8B-B14F-4D97-AF65-F5344CB8AC3E}">
        <p14:creationId xmlns:p14="http://schemas.microsoft.com/office/powerpoint/2010/main" val="150628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7FACAFD9-00F1-70E2-0D6B-28B2E263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715"/>
            <a:ext cx="10515600" cy="998941"/>
          </a:xfrm>
        </p:spPr>
        <p:txBody>
          <a:bodyPr anchor="ctr">
            <a:noAutofit/>
          </a:bodyPr>
          <a:lstStyle/>
          <a:p>
            <a:pPr algn="ctr"/>
            <a:r>
              <a:rPr lang="it-IT">
                <a:solidFill>
                  <a:schemeClr val="accent3">
                    <a:lumMod val="50000"/>
                  </a:schemeClr>
                </a:solidFill>
                <a:latin typeface="Aptos Black" panose="020B0004020202020204" pitchFamily="34" charset="0"/>
              </a:rPr>
              <a:t>E</a:t>
            </a:r>
            <a:r>
              <a:rPr lang="it-IT" u="none" baseline="0">
                <a:solidFill>
                  <a:schemeClr val="accent3">
                    <a:lumMod val="50000"/>
                  </a:schemeClr>
                </a:solidFill>
                <a:latin typeface="Aptos Black" panose="020B0004020202020204" pitchFamily="34" charset="0"/>
              </a:rPr>
              <a:t>fficacia dei vaccini rispetto ai guariti nell’arco degli anni e su base regionale</a:t>
            </a:r>
            <a:endParaRPr lang="en-US">
              <a:solidFill>
                <a:schemeClr val="accent3">
                  <a:lumMod val="50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6" name="Immagine 5" descr="Immagine che contiene testo, schermata, diagramma, Diagramma">
            <a:extLst>
              <a:ext uri="{FF2B5EF4-FFF2-40B4-BE49-F238E27FC236}">
                <a16:creationId xmlns:a16="http://schemas.microsoft.com/office/drawing/2014/main" id="{C1AC1F5E-35D0-CF86-F0D4-FBB86F170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654"/>
          <a:stretch/>
        </p:blipFill>
        <p:spPr>
          <a:xfrm>
            <a:off x="838200" y="1593438"/>
            <a:ext cx="10515600" cy="4932847"/>
          </a:xfrm>
          <a:prstGeom prst="rect">
            <a:avLst/>
          </a:prstGeom>
          <a:noFill/>
        </p:spPr>
      </p:pic>
      <p:sp>
        <p:nvSpPr>
          <p:cNvPr id="20" name="Segnaposto contenuto 28">
            <a:extLst>
              <a:ext uri="{FF2B5EF4-FFF2-40B4-BE49-F238E27FC236}">
                <a16:creationId xmlns:a16="http://schemas.microsoft.com/office/drawing/2014/main" id="{DBA832E2-6999-4D9A-2E04-67418ECC882D}"/>
              </a:ext>
            </a:extLst>
          </p:cNvPr>
          <p:cNvSpPr txBox="1">
            <a:spLocks/>
          </p:cNvSpPr>
          <p:nvPr/>
        </p:nvSpPr>
        <p:spPr>
          <a:xfrm>
            <a:off x="1298448" y="3337560"/>
            <a:ext cx="2066544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4000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34B7A67-2899-932E-403A-B01B34C9D1B3}"/>
              </a:ext>
            </a:extLst>
          </p:cNvPr>
          <p:cNvSpPr txBox="1">
            <a:spLocks/>
          </p:cNvSpPr>
          <p:nvPr/>
        </p:nvSpPr>
        <p:spPr>
          <a:xfrm>
            <a:off x="1066800" y="962733"/>
            <a:ext cx="10058400" cy="661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it-IT" sz="4000">
                <a:solidFill>
                  <a:schemeClr val="accent3">
                    <a:lumMod val="50000"/>
                  </a:schemeClr>
                </a:solidFill>
                <a:latin typeface="Aptos Black" panose="020B0004020202020204" pitchFamily="34" charset="0"/>
              </a:rPr>
              <a:t>Grafico dei deceduti per regione</a:t>
            </a:r>
          </a:p>
        </p:txBody>
      </p:sp>
      <p:pic>
        <p:nvPicPr>
          <p:cNvPr id="15" name="Immagine 14" descr="Immagine che contiene testo, mappa">
            <a:extLst>
              <a:ext uri="{FF2B5EF4-FFF2-40B4-BE49-F238E27FC236}">
                <a16:creationId xmlns:a16="http://schemas.microsoft.com/office/drawing/2014/main" id="{DA263FC1-8A49-5BA1-D32B-953F19FC0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/>
          <a:stretch/>
        </p:blipFill>
        <p:spPr>
          <a:xfrm>
            <a:off x="1066801" y="2011680"/>
            <a:ext cx="5177828" cy="3883587"/>
          </a:xfrm>
          <a:prstGeom prst="rect">
            <a:avLst/>
          </a:prstGeom>
          <a:noFill/>
        </p:spPr>
      </p:pic>
      <p:pic>
        <p:nvPicPr>
          <p:cNvPr id="6" name="Immagine 5" descr="Immagine che contiene testo, schermata, Carattere, diagramma">
            <a:extLst>
              <a:ext uri="{FF2B5EF4-FFF2-40B4-BE49-F238E27FC236}">
                <a16:creationId xmlns:a16="http://schemas.microsoft.com/office/drawing/2014/main" id="{93D98B72-631F-98F6-A03F-956D4A889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2" b="2"/>
          <a:stretch/>
        </p:blipFill>
        <p:spPr>
          <a:xfrm>
            <a:off x="6464896" y="2011680"/>
            <a:ext cx="4660304" cy="3883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375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it-IT">
                <a:solidFill>
                  <a:prstClr val="black"/>
                </a:solidFill>
                <a:latin typeface="Aptos Black" panose="020B0004020202020204" pitchFamily="34" charset="0"/>
              </a:rPr>
              <a:t>Obiettivo</a:t>
            </a:r>
            <a:endParaRPr lang="it-IT">
              <a:latin typeface="Aptos Black" panose="020B00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12478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rtl="0">
              <a:lnSpc>
                <a:spcPts val="3000"/>
              </a:lnSpc>
            </a:pPr>
            <a:r>
              <a:rPr lang="it-IT" sz="2400" b="0" i="0" u="none" strike="noStrike">
                <a:solidFill>
                  <a:srgbClr val="000000"/>
                </a:solidFill>
                <a:effectLst/>
                <a:cs typeface="Helvetica" panose="020B0604020202020204" pitchFamily="34" charset="0"/>
              </a:rPr>
              <a:t>Questa relazione è stata redatta per rispondere alla richiesta di XYFARMA di analizzare l’evoluzione del COVID-19 in Italia dal 2020 ad oggi.</a:t>
            </a:r>
            <a:endParaRPr lang="it-IT" sz="2400">
              <a:cs typeface="Helvetica" panose="020B0604020202020204" pitchFamily="34" charset="0"/>
            </a:endParaRPr>
          </a:p>
        </p:txBody>
      </p:sp>
      <p:pic>
        <p:nvPicPr>
          <p:cNvPr id="10" name="Segnaposto immagine 9" descr="Immagine che contiene testo, logo, Carattere, Elementi grafici">
            <a:extLst>
              <a:ext uri="{FF2B5EF4-FFF2-40B4-BE49-F238E27FC236}">
                <a16:creationId xmlns:a16="http://schemas.microsoft.com/office/drawing/2014/main" id="{A6A74EA1-C325-B5D0-FCB0-1C08B4A45C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08" r="11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1636" y="1079215"/>
            <a:ext cx="4032435" cy="731897"/>
          </a:xfrm>
        </p:spPr>
        <p:txBody>
          <a:bodyPr rtlCol="0">
            <a:noAutofit/>
          </a:bodyPr>
          <a:lstStyle/>
          <a:p>
            <a:pPr rtl="0"/>
            <a:r>
              <a:rPr lang="it-IT" sz="4000">
                <a:latin typeface="Aptos Black" panose="020B0004020202020204" pitchFamily="34" charset="0"/>
              </a:rPr>
              <a:t>Grafico </a:t>
            </a:r>
            <a:r>
              <a:rPr lang="it-IT" sz="4000" err="1">
                <a:latin typeface="Aptos Black" panose="020B0004020202020204" pitchFamily="34" charset="0"/>
              </a:rPr>
              <a:t>Vax</a:t>
            </a:r>
            <a:r>
              <a:rPr lang="it-IT" sz="4000">
                <a:latin typeface="Aptos Black" panose="020B0004020202020204" pitchFamily="34" charset="0"/>
              </a:rPr>
              <a:t>-Età</a:t>
            </a:r>
          </a:p>
        </p:txBody>
      </p:sp>
      <p:sp>
        <p:nvSpPr>
          <p:cNvPr id="29" name="Segnaposto contenuto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 txBox="1">
            <a:spLocks/>
          </p:cNvSpPr>
          <p:nvPr/>
        </p:nvSpPr>
        <p:spPr>
          <a:xfrm>
            <a:off x="1298448" y="3337560"/>
            <a:ext cx="2066544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2BB13BBB-8BE5-C659-6F19-A2707D879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636" y="2036762"/>
            <a:ext cx="4661916" cy="134400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ts val="3000"/>
              </a:lnSpc>
            </a:pPr>
            <a:r>
              <a:rPr lang="it-IT" sz="2400">
                <a:solidFill>
                  <a:srgbClr val="374151"/>
                </a:solidFill>
              </a:rPr>
              <a:t>Nel 2023 la combinazione delle tre categoria 60-89 rappresenta il 68.9% delle persone che hanno richiesto una dose di vaccino.</a:t>
            </a:r>
            <a:endParaRPr lang="it-IT" sz="2400"/>
          </a:p>
          <a:p>
            <a:pPr>
              <a:lnSpc>
                <a:spcPts val="3000"/>
              </a:lnSpc>
            </a:pPr>
            <a:endParaRPr lang="it-IT"/>
          </a:p>
        </p:txBody>
      </p:sp>
      <p:pic>
        <p:nvPicPr>
          <p:cNvPr id="18" name="Segnaposto immagine 1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01726962-B5AD-1369-1839-366B0C49CDF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-67" b="318"/>
          <a:stretch/>
        </p:blipFill>
        <p:spPr>
          <a:xfrm>
            <a:off x="1275588" y="1079215"/>
            <a:ext cx="4297374" cy="4690324"/>
          </a:xfr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C988287E-5F4C-E52E-03BE-AE7654C18A85}"/>
              </a:ext>
            </a:extLst>
          </p:cNvPr>
          <p:cNvSpPr/>
          <p:nvPr/>
        </p:nvSpPr>
        <p:spPr>
          <a:xfrm>
            <a:off x="1128319" y="2101442"/>
            <a:ext cx="4661916" cy="1090139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4254" y="2247495"/>
            <a:ext cx="2980191" cy="365760"/>
          </a:xfrm>
        </p:spPr>
        <p:txBody>
          <a:bodyPr rtlCol="0">
            <a:noAutofit/>
          </a:bodyPr>
          <a:lstStyle/>
          <a:p>
            <a:pPr rtl="0"/>
            <a:r>
              <a:rPr lang="it-IT" sz="2200">
                <a:latin typeface="Aptos Black" panose="020B0004020202020204" pitchFamily="34" charset="0"/>
              </a:rPr>
              <a:t>Una soluzione mirata</a:t>
            </a:r>
            <a:endParaRPr lang="it-IT" sz="2200"/>
          </a:p>
        </p:txBody>
      </p:sp>
      <p:sp>
        <p:nvSpPr>
          <p:cNvPr id="16" name="Titolo 32">
            <a:extLst>
              <a:ext uri="{FF2B5EF4-FFF2-40B4-BE49-F238E27FC236}">
                <a16:creationId xmlns:a16="http://schemas.microsoft.com/office/drawing/2014/main" id="{4BE53B11-3235-CA6F-D536-41D3E84F0ED8}"/>
              </a:ext>
            </a:extLst>
          </p:cNvPr>
          <p:cNvSpPr txBox="1">
            <a:spLocks/>
          </p:cNvSpPr>
          <p:nvPr/>
        </p:nvSpPr>
        <p:spPr>
          <a:xfrm>
            <a:off x="4947734" y="1134496"/>
            <a:ext cx="2296529" cy="686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>
                <a:latin typeface="Aptos Black" panose="020B0004020202020204" pitchFamily="34" charset="0"/>
              </a:rPr>
              <a:t>Risposta</a:t>
            </a:r>
          </a:p>
        </p:txBody>
      </p:sp>
      <p:sp>
        <p:nvSpPr>
          <p:cNvPr id="19" name="Segnaposto contenuto 28">
            <a:extLst>
              <a:ext uri="{FF2B5EF4-FFF2-40B4-BE49-F238E27FC236}">
                <a16:creationId xmlns:a16="http://schemas.microsoft.com/office/drawing/2014/main" id="{E0E6C81B-5735-8173-DA6C-E96F2633EEFE}"/>
              </a:ext>
            </a:extLst>
          </p:cNvPr>
          <p:cNvSpPr txBox="1">
            <a:spLocks/>
          </p:cNvSpPr>
          <p:nvPr/>
        </p:nvSpPr>
        <p:spPr>
          <a:xfrm>
            <a:off x="2074254" y="2780126"/>
            <a:ext cx="8043491" cy="2223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it-IT" sz="2200" b="0" i="0" u="none" strike="noStrike">
                <a:solidFill>
                  <a:srgbClr val="374151"/>
                </a:solidFill>
                <a:effectLst/>
              </a:rPr>
              <a:t>L’analisi condotta non </a:t>
            </a:r>
            <a:r>
              <a:rPr lang="it-IT" sz="2200">
                <a:solidFill>
                  <a:srgbClr val="374151"/>
                </a:solidFill>
              </a:rPr>
              <a:t>reputa strategico ad oggi lo sviluppo di un nuovo vaccino. Tuttavia, i dati a disposizione, suggeriscono che un eventuale sforzo in tale direzione dovrebbe essere ottimizzato </a:t>
            </a:r>
            <a:r>
              <a:rPr lang="it-IT" sz="2200" b="0" i="0" u="none" strike="noStrike">
                <a:solidFill>
                  <a:srgbClr val="374151"/>
                </a:solidFill>
                <a:effectLst/>
              </a:rPr>
              <a:t>per la fascia di età 60 e oltre e portato avanti nelle regioni del Nord Italia</a:t>
            </a:r>
            <a:endParaRPr lang="it-IT" sz="220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FA5941-1224-C277-806B-29F00B49A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498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  <a:noFill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287" y="2262899"/>
            <a:ext cx="8003425" cy="1830562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it-IT" sz="5600">
                <a:latin typeface="Aptos Black" panose="020B0004020202020204" pitchFamily="34" charset="0"/>
              </a:rPr>
              <a:t>Si ringrazia per l’attenzione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3841" y="6173787"/>
            <a:ext cx="8744316" cy="365125"/>
          </a:xfrm>
        </p:spPr>
        <p:txBody>
          <a:bodyPr rtlCol="0" anchor="ctr">
            <a:noAutofit/>
          </a:bodyPr>
          <a:lstStyle/>
          <a:p>
            <a:pPr rtl="0">
              <a:spcAft>
                <a:spcPts val="600"/>
              </a:spcAft>
            </a:pPr>
            <a:r>
              <a:rPr lang="it-IT" sz="1800" b="1">
                <a:latin typeface="Aptos Black" panose="020B0004020202020204" pitchFamily="34" charset="0"/>
              </a:rPr>
              <a:t>RELAZIONE DI ANALISI DATI COVID PER AZIENDA FARMACEUTICA XYFARMA</a:t>
            </a:r>
            <a:endParaRPr lang="it-IT" sz="180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Autofit/>
          </a:bodyPr>
          <a:lstStyle/>
          <a:p>
            <a:pPr rtl="0"/>
            <a:r>
              <a:rPr lang="it-IT" sz="4000">
                <a:latin typeface="Aptos Black" panose="020B0004020202020204" pitchFamily="34" charset="0"/>
              </a:rPr>
              <a:t>Sintesi dell’analisi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788579"/>
            <a:ext cx="2875208" cy="805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sz="2200" b="1">
                <a:latin typeface="Quire Sans Pro"/>
              </a:rPr>
              <a:t>Introduzione all’analisi</a:t>
            </a:r>
          </a:p>
          <a:p>
            <a:pPr rtl="0"/>
            <a:endParaRPr lang="it-IT" sz="1800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58396" y="3788579"/>
            <a:ext cx="2875208" cy="805504"/>
          </a:xfrm>
        </p:spPr>
        <p:txBody>
          <a:bodyPr rtlCol="0">
            <a:normAutofit/>
          </a:bodyPr>
          <a:lstStyle/>
          <a:p>
            <a:r>
              <a:rPr lang="it-IT" sz="2200" b="1">
                <a:latin typeface="Quire Sans Pro"/>
              </a:rPr>
              <a:t>Presentazione dei dati analizzati</a:t>
            </a:r>
          </a:p>
          <a:p>
            <a:pPr rtl="0"/>
            <a:endParaRPr lang="it-IT" sz="1800">
              <a:latin typeface="Quire Sans Pro"/>
            </a:endParaRP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963480" y="3788579"/>
            <a:ext cx="2945312" cy="805504"/>
          </a:xfrm>
        </p:spPr>
        <p:txBody>
          <a:bodyPr rtlCol="0">
            <a:normAutofit/>
          </a:bodyPr>
          <a:lstStyle/>
          <a:p>
            <a:pPr rtl="0"/>
            <a:r>
              <a:rPr lang="it-IT" sz="2200" b="1">
                <a:latin typeface="Quire Sans Pro"/>
              </a:rPr>
              <a:t>Risposta argomentata a XYFARMA</a:t>
            </a:r>
          </a:p>
        </p:txBody>
      </p:sp>
      <p:pic>
        <p:nvPicPr>
          <p:cNvPr id="25" name="Elemento grafico 24" descr="Struttura degli strumenti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Elemento grafico 26" descr="Grafico a barre con struttura di andamento in crescita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Elemento grafico 28" descr="Sagoma di banconot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olo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701" y="1143000"/>
            <a:ext cx="4599377" cy="1316383"/>
          </a:xfrm>
        </p:spPr>
        <p:txBody>
          <a:bodyPr rtlCol="0" anchor="b">
            <a:normAutofit/>
          </a:bodyPr>
          <a:lstStyle/>
          <a:p>
            <a:pPr rtl="0"/>
            <a:r>
              <a:rPr lang="it-IT">
                <a:latin typeface="Aptos Black" panose="020B0004020202020204" pitchFamily="34" charset="0"/>
              </a:rPr>
              <a:t>Introduzione all’analisi</a:t>
            </a:r>
          </a:p>
        </p:txBody>
      </p:sp>
      <p:pic>
        <p:nvPicPr>
          <p:cNvPr id="27" name="Immagine 26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384A5D45-BB7E-C68F-C709-C673D63D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76" y="1143000"/>
            <a:ext cx="4000498" cy="4572000"/>
          </a:xfrm>
          <a:prstGeom prst="rect">
            <a:avLst/>
          </a:prstGeom>
          <a:noFill/>
        </p:spPr>
      </p:pic>
      <p:sp>
        <p:nvSpPr>
          <p:cNvPr id="16" name="Segnaposto data 15" hidden="1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it-IT">
                <a:solidFill>
                  <a:schemeClr val="bg1">
                    <a:lumMod val="75000"/>
                  </a:schemeClr>
                </a:solidFill>
              </a:rPr>
              <a:t>20XX</a:t>
            </a:r>
          </a:p>
        </p:txBody>
      </p:sp>
      <p:sp>
        <p:nvSpPr>
          <p:cNvPr id="18" name="Segnaposto numero diapositiva 17" hidden="1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4</a:t>
            </a:fld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05A7E63-FA89-5602-CEBE-C8366146A0D9}"/>
              </a:ext>
            </a:extLst>
          </p:cNvPr>
          <p:cNvSpPr txBox="1"/>
          <p:nvPr/>
        </p:nvSpPr>
        <p:spPr>
          <a:xfrm>
            <a:off x="6422702" y="2869135"/>
            <a:ext cx="4599377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>
                <a:solidFill>
                  <a:srgbClr val="374151"/>
                </a:solidFill>
              </a:rPr>
              <a:t>R</a:t>
            </a:r>
            <a:r>
              <a:rPr lang="it-IT" sz="2200" b="0" i="0" u="none" strike="noStrike">
                <a:solidFill>
                  <a:srgbClr val="374151"/>
                </a:solidFill>
                <a:effectLst/>
              </a:rPr>
              <a:t>epository GitHub: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0" i="0" u="none" strike="noStrike">
                <a:solidFill>
                  <a:srgbClr val="374151"/>
                </a:solidFill>
                <a:effectLst/>
              </a:rPr>
              <a:t>COVID-19 per contagi e decessi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b="0" i="0" u="none" strike="noStrike">
                <a:solidFill>
                  <a:srgbClr val="374151"/>
                </a:solidFill>
                <a:effectLst/>
              </a:rPr>
              <a:t>covid19-opendata-vaccini per guariti e vaccinati</a:t>
            </a:r>
            <a:endParaRPr lang="it-IT" sz="2200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egnaposto contenuto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258899" y="1596723"/>
            <a:ext cx="4114800" cy="363539"/>
          </a:xfrm>
        </p:spPr>
        <p:txBody>
          <a:bodyPr rtlCol="0"/>
          <a:lstStyle/>
          <a:p>
            <a:pPr rtl="0"/>
            <a:r>
              <a:rPr lang="it-IT" sz="2200" b="1" i="0" u="none" strike="noStrike">
                <a:effectLst/>
                <a:latin typeface="Aptos Black" panose="020B0004020202020204" pitchFamily="34" charset="0"/>
              </a:rPr>
              <a:t>Descrizione del Contenuto</a:t>
            </a:r>
            <a:endParaRPr lang="it-IT" sz="2200" b="1">
              <a:latin typeface="Aptos Black" panose="020B0004020202020204" pitchFamily="34" charset="0"/>
            </a:endParaRPr>
          </a:p>
        </p:txBody>
      </p:sp>
      <p:sp>
        <p:nvSpPr>
          <p:cNvPr id="38" name="Segnaposto contenuto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899" y="1960262"/>
            <a:ext cx="4114800" cy="4395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3000"/>
              </a:lnSpc>
            </a:pPr>
            <a:r>
              <a:rPr lang="it-IT" sz="1800">
                <a:solidFill>
                  <a:srgbClr val="374151"/>
                </a:solidFill>
              </a:rPr>
              <a:t>Fonte: Protezione Civile</a:t>
            </a:r>
          </a:p>
        </p:txBody>
      </p:sp>
      <p:sp>
        <p:nvSpPr>
          <p:cNvPr id="43" name="Segnaposto contenuto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258899" y="3429000"/>
            <a:ext cx="4114800" cy="306294"/>
          </a:xfrm>
        </p:spPr>
        <p:txBody>
          <a:bodyPr rtlCol="0"/>
          <a:lstStyle/>
          <a:p>
            <a:pPr rtl="0"/>
            <a:r>
              <a:rPr lang="it-IT" sz="2200" b="1">
                <a:latin typeface="Aptos Black" panose="020B0004020202020204" pitchFamily="34" charset="0"/>
              </a:rPr>
              <a:t>Classificazione dei File</a:t>
            </a:r>
          </a:p>
        </p:txBody>
      </p:sp>
      <p:sp>
        <p:nvSpPr>
          <p:cNvPr id="42" name="Segnaposto contenuto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258899" y="4086553"/>
            <a:ext cx="4933028" cy="1509008"/>
          </a:xfrm>
        </p:spPr>
        <p:txBody>
          <a:bodyPr rtlCol="0">
            <a:noAutofit/>
          </a:bodyPr>
          <a:lstStyle/>
          <a:p>
            <a:pPr rtl="0">
              <a:lnSpc>
                <a:spcPts val="3000"/>
              </a:lnSpc>
            </a:pPr>
            <a:r>
              <a:rPr lang="it-IT" sz="1800">
                <a:solidFill>
                  <a:srgbClr val="374151"/>
                </a:solidFill>
              </a:rPr>
              <a:t>dpc-covid19-ita-regioni</a:t>
            </a:r>
          </a:p>
          <a:p>
            <a:pPr rtl="0">
              <a:lnSpc>
                <a:spcPts val="3000"/>
              </a:lnSpc>
            </a:pPr>
            <a:r>
              <a:rPr lang="it-IT" sz="1800" err="1">
                <a:solidFill>
                  <a:srgbClr val="374151"/>
                </a:solidFill>
              </a:rPr>
              <a:t>copertura_vaccinale</a:t>
            </a:r>
            <a:endParaRPr lang="it-IT" sz="1800">
              <a:solidFill>
                <a:srgbClr val="374151"/>
              </a:solidFill>
            </a:endParaRPr>
          </a:p>
          <a:p>
            <a:pPr rtl="0">
              <a:lnSpc>
                <a:spcPts val="3000"/>
              </a:lnSpc>
            </a:pPr>
            <a:r>
              <a:rPr lang="it-IT" sz="1800">
                <a:solidFill>
                  <a:srgbClr val="374151"/>
                </a:solidFill>
              </a:rPr>
              <a:t>somministrazioni-vaccini-</a:t>
            </a:r>
            <a:r>
              <a:rPr lang="it-IT" sz="1800" err="1">
                <a:solidFill>
                  <a:srgbClr val="374151"/>
                </a:solidFill>
              </a:rPr>
              <a:t>summary</a:t>
            </a:r>
            <a:r>
              <a:rPr lang="it-IT" sz="1800">
                <a:solidFill>
                  <a:srgbClr val="374151"/>
                </a:solidFill>
              </a:rPr>
              <a:t>-</a:t>
            </a:r>
            <a:r>
              <a:rPr lang="it-IT" sz="1800" err="1">
                <a:solidFill>
                  <a:srgbClr val="374151"/>
                </a:solidFill>
              </a:rPr>
              <a:t>latest</a:t>
            </a:r>
            <a:endParaRPr lang="it-IT" sz="1800">
              <a:solidFill>
                <a:srgbClr val="374151"/>
              </a:solidFill>
            </a:endParaRPr>
          </a:p>
        </p:txBody>
      </p:sp>
      <p:sp>
        <p:nvSpPr>
          <p:cNvPr id="47" name="Segnaposto contenuto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7568054" y="1848984"/>
            <a:ext cx="3263446" cy="363539"/>
          </a:xfrm>
        </p:spPr>
        <p:txBody>
          <a:bodyPr rtlCol="0"/>
          <a:lstStyle/>
          <a:p>
            <a:pPr rtl="0"/>
            <a:r>
              <a:rPr lang="it-IT" sz="2200" b="1" i="0" u="none" strike="noStrike">
                <a:effectLst/>
                <a:latin typeface="Aptos Black" panose="020B0004020202020204" pitchFamily="34" charset="0"/>
              </a:rPr>
              <a:t>Metadati</a:t>
            </a:r>
            <a:endParaRPr lang="it-IT" sz="2200">
              <a:latin typeface="Aptos Black" panose="020B0004020202020204" pitchFamily="34" charset="0"/>
            </a:endParaRPr>
          </a:p>
        </p:txBody>
      </p:sp>
      <p:sp>
        <p:nvSpPr>
          <p:cNvPr id="46" name="Segnaposto contenuto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7568054" y="2212523"/>
            <a:ext cx="3263447" cy="3045542"/>
          </a:xfrm>
        </p:spPr>
        <p:txBody>
          <a:bodyPr rtlCol="0">
            <a:no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374151"/>
                </a:solidFill>
              </a:rPr>
              <a:t>Metadati descrittivi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374151"/>
                </a:solidFill>
              </a:rPr>
              <a:t>Metadati amministrativi e gestionali: COVID-19&gt;Aggiornamento e flussi di dati&gt;infografiche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it-IT" sz="1800">
                <a:solidFill>
                  <a:srgbClr val="374151"/>
                </a:solidFill>
              </a:rPr>
              <a:t>Metadato strutturale: Struttura della repository</a:t>
            </a:r>
          </a:p>
          <a:p>
            <a:pPr rtl="0"/>
            <a:endParaRPr lang="it-IT" sz="1800"/>
          </a:p>
        </p:txBody>
      </p:sp>
      <p:sp>
        <p:nvSpPr>
          <p:cNvPr id="2" name="Stella a 5 punte 1">
            <a:extLst>
              <a:ext uri="{FF2B5EF4-FFF2-40B4-BE49-F238E27FC236}">
                <a16:creationId xmlns:a16="http://schemas.microsoft.com/office/drawing/2014/main" id="{55C3328D-FE49-3466-8518-1B7E36CC51C0}"/>
              </a:ext>
            </a:extLst>
          </p:cNvPr>
          <p:cNvSpPr/>
          <p:nvPr/>
        </p:nvSpPr>
        <p:spPr>
          <a:xfrm>
            <a:off x="5603062" y="4191122"/>
            <a:ext cx="301706" cy="27849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tella a 5 punte 2">
            <a:extLst>
              <a:ext uri="{FF2B5EF4-FFF2-40B4-BE49-F238E27FC236}">
                <a16:creationId xmlns:a16="http://schemas.microsoft.com/office/drawing/2014/main" id="{48496261-B0E0-1573-DAAC-B16F5A342C8C}"/>
              </a:ext>
            </a:extLst>
          </p:cNvPr>
          <p:cNvSpPr/>
          <p:nvPr/>
        </p:nvSpPr>
        <p:spPr>
          <a:xfrm>
            <a:off x="6033196" y="4191122"/>
            <a:ext cx="301706" cy="27849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tella a 5 punte 3">
            <a:extLst>
              <a:ext uri="{FF2B5EF4-FFF2-40B4-BE49-F238E27FC236}">
                <a16:creationId xmlns:a16="http://schemas.microsoft.com/office/drawing/2014/main" id="{E3B1A7CF-E2FB-4732-B078-E76E7880261F}"/>
              </a:ext>
            </a:extLst>
          </p:cNvPr>
          <p:cNvSpPr/>
          <p:nvPr/>
        </p:nvSpPr>
        <p:spPr>
          <a:xfrm>
            <a:off x="5603062" y="4630633"/>
            <a:ext cx="301706" cy="27849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tella a 5 punte 4">
            <a:extLst>
              <a:ext uri="{FF2B5EF4-FFF2-40B4-BE49-F238E27FC236}">
                <a16:creationId xmlns:a16="http://schemas.microsoft.com/office/drawing/2014/main" id="{D3C83E88-50B0-02B1-525F-AAD448C920FC}"/>
              </a:ext>
            </a:extLst>
          </p:cNvPr>
          <p:cNvSpPr/>
          <p:nvPr/>
        </p:nvSpPr>
        <p:spPr>
          <a:xfrm>
            <a:off x="6033196" y="4638181"/>
            <a:ext cx="301706" cy="27849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tella a 5 punte 6">
            <a:extLst>
              <a:ext uri="{FF2B5EF4-FFF2-40B4-BE49-F238E27FC236}">
                <a16:creationId xmlns:a16="http://schemas.microsoft.com/office/drawing/2014/main" id="{40DE2F92-BB7B-83C7-ECF8-D0A10D1263C0}"/>
              </a:ext>
            </a:extLst>
          </p:cNvPr>
          <p:cNvSpPr/>
          <p:nvPr/>
        </p:nvSpPr>
        <p:spPr>
          <a:xfrm>
            <a:off x="5603062" y="5127172"/>
            <a:ext cx="301706" cy="27849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tella a 5 punte 7">
            <a:extLst>
              <a:ext uri="{FF2B5EF4-FFF2-40B4-BE49-F238E27FC236}">
                <a16:creationId xmlns:a16="http://schemas.microsoft.com/office/drawing/2014/main" id="{21A25EF9-B108-378C-42FF-AFE291DFC247}"/>
              </a:ext>
            </a:extLst>
          </p:cNvPr>
          <p:cNvSpPr/>
          <p:nvPr/>
        </p:nvSpPr>
        <p:spPr>
          <a:xfrm>
            <a:off x="6033196" y="5134720"/>
            <a:ext cx="301706" cy="27849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tella a 5 punte 8">
            <a:extLst>
              <a:ext uri="{FF2B5EF4-FFF2-40B4-BE49-F238E27FC236}">
                <a16:creationId xmlns:a16="http://schemas.microsoft.com/office/drawing/2014/main" id="{B8AE0E86-9187-D506-A3AB-11B76D40D73B}"/>
              </a:ext>
            </a:extLst>
          </p:cNvPr>
          <p:cNvSpPr/>
          <p:nvPr/>
        </p:nvSpPr>
        <p:spPr>
          <a:xfrm>
            <a:off x="6462602" y="5134720"/>
            <a:ext cx="301706" cy="27849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egnaposto contenuto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406267" y="1097585"/>
            <a:ext cx="5379465" cy="528015"/>
          </a:xfrm>
        </p:spPr>
        <p:txBody>
          <a:bodyPr rtlCol="0"/>
          <a:lstStyle/>
          <a:p>
            <a:r>
              <a:rPr lang="it-IT" sz="3600" b="1">
                <a:latin typeface="Aptos Black" panose="020B0004020202020204" pitchFamily="34" charset="0"/>
              </a:rPr>
              <a:t>Descrizione dei Campi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0D7A5DF8-E07A-76E2-9FCC-C1901CF7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67430"/>
              </p:ext>
            </p:extLst>
          </p:nvPr>
        </p:nvGraphicFramePr>
        <p:xfrm>
          <a:off x="2031999" y="4515152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609904373"/>
                    </a:ext>
                  </a:extLst>
                </a:gridCol>
                <a:gridCol w="1727201">
                  <a:extLst>
                    <a:ext uri="{9D8B030D-6E8A-4147-A177-3AD203B41FA5}">
                      <a16:colId xmlns:a16="http://schemas.microsoft.com/office/drawing/2014/main" val="327500906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0132366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125573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01712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err="1">
                          <a:solidFill>
                            <a:schemeClr val="tx1"/>
                          </a:solidFill>
                        </a:rPr>
                        <a:t>nome_area</a:t>
                      </a:r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err="1">
                          <a:solidFill>
                            <a:schemeClr val="tx1"/>
                          </a:solidFill>
                        </a:rPr>
                        <a:t>Fascia_anagrafica</a:t>
                      </a:r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guariti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vaccinati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3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Testo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Testo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Numero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Numero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30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0380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A91E4E74-E987-6B59-1583-8752447E6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568528"/>
              </p:ext>
            </p:extLst>
          </p:nvPr>
        </p:nvGraphicFramePr>
        <p:xfrm>
          <a:off x="2031999" y="2316480"/>
          <a:ext cx="812800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6099043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750090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132366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125573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01712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err="1">
                          <a:solidFill>
                            <a:schemeClr val="tx1"/>
                          </a:solidFill>
                        </a:rPr>
                        <a:t>denominazione_regione</a:t>
                      </a:r>
                      <a:endParaRPr lang="it-IT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>
                          <a:solidFill>
                            <a:schemeClr val="tx1"/>
                          </a:solidFill>
                        </a:rPr>
                        <a:t>totale_positivi</a:t>
                      </a:r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err="1">
                          <a:solidFill>
                            <a:schemeClr val="tx1"/>
                          </a:solidFill>
                        </a:rPr>
                        <a:t>dimessi_guariti</a:t>
                      </a:r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deceduti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3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Testo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Numero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Numero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Numero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30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03803"/>
                  </a:ext>
                </a:extLst>
              </a:tr>
            </a:tbl>
          </a:graphicData>
        </a:graphic>
      </p:graphicFrame>
      <p:sp>
        <p:nvSpPr>
          <p:cNvPr id="24" name="Segnaposto contenuto 35">
            <a:extLst>
              <a:ext uri="{FF2B5EF4-FFF2-40B4-BE49-F238E27FC236}">
                <a16:creationId xmlns:a16="http://schemas.microsoft.com/office/drawing/2014/main" id="{7DD61F39-506E-2E10-14FF-3BA6EA4C284E}"/>
              </a:ext>
            </a:extLst>
          </p:cNvPr>
          <p:cNvSpPr txBox="1">
            <a:spLocks/>
          </p:cNvSpPr>
          <p:nvPr/>
        </p:nvSpPr>
        <p:spPr>
          <a:xfrm>
            <a:off x="2032000" y="1848984"/>
            <a:ext cx="8128000" cy="363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b="1">
                <a:latin typeface="Aptos Black" panose="020B0004020202020204" pitchFamily="34" charset="0"/>
              </a:rPr>
              <a:t>dpc-covid19-ita-regioni</a:t>
            </a:r>
            <a:endParaRPr lang="it-IT" sz="2200">
              <a:latin typeface="Aptos Black" panose="020B0004020202020204" pitchFamily="34" charset="0"/>
            </a:endParaRPr>
          </a:p>
        </p:txBody>
      </p:sp>
      <p:sp>
        <p:nvSpPr>
          <p:cNvPr id="26" name="Segnaposto contenuto 35">
            <a:extLst>
              <a:ext uri="{FF2B5EF4-FFF2-40B4-BE49-F238E27FC236}">
                <a16:creationId xmlns:a16="http://schemas.microsoft.com/office/drawing/2014/main" id="{6C42204A-F14E-5DFB-E8E2-2331ECD8E6F6}"/>
              </a:ext>
            </a:extLst>
          </p:cNvPr>
          <p:cNvSpPr txBox="1">
            <a:spLocks/>
          </p:cNvSpPr>
          <p:nvPr/>
        </p:nvSpPr>
        <p:spPr>
          <a:xfrm>
            <a:off x="2031999" y="4033384"/>
            <a:ext cx="8128000" cy="363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b="1" err="1">
                <a:latin typeface="Aptos Black" panose="020B0004020202020204" pitchFamily="34" charset="0"/>
              </a:rPr>
              <a:t>copertura_vaccinale</a:t>
            </a:r>
            <a:endParaRPr lang="it-IT" sz="220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667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contenuto 33">
            <a:extLst>
              <a:ext uri="{FF2B5EF4-FFF2-40B4-BE49-F238E27FC236}">
                <a16:creationId xmlns:a16="http://schemas.microsoft.com/office/drawing/2014/main" id="{F6C29663-F893-1336-5581-1132B738DC58}"/>
              </a:ext>
            </a:extLst>
          </p:cNvPr>
          <p:cNvSpPr txBox="1">
            <a:spLocks/>
          </p:cNvSpPr>
          <p:nvPr/>
        </p:nvSpPr>
        <p:spPr>
          <a:xfrm>
            <a:off x="3406267" y="1097585"/>
            <a:ext cx="5379465" cy="528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600" b="1">
                <a:latin typeface="Aptos Black" panose="020B0004020202020204" pitchFamily="34" charset="0"/>
              </a:rPr>
              <a:t>Descrizione dei Campi</a:t>
            </a:r>
          </a:p>
        </p:txBody>
      </p:sp>
      <p:sp>
        <p:nvSpPr>
          <p:cNvPr id="18" name="Segnaposto contenuto 35">
            <a:extLst>
              <a:ext uri="{FF2B5EF4-FFF2-40B4-BE49-F238E27FC236}">
                <a16:creationId xmlns:a16="http://schemas.microsoft.com/office/drawing/2014/main" id="{9066D48C-954C-EA34-B55C-6CC549B0A843}"/>
              </a:ext>
            </a:extLst>
          </p:cNvPr>
          <p:cNvSpPr txBox="1">
            <a:spLocks/>
          </p:cNvSpPr>
          <p:nvPr/>
        </p:nvSpPr>
        <p:spPr>
          <a:xfrm>
            <a:off x="2032000" y="1848984"/>
            <a:ext cx="8128000" cy="363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b="1">
                <a:latin typeface="Aptos Black" panose="020B0004020202020204" pitchFamily="34" charset="0"/>
              </a:rPr>
              <a:t>somministrazioni-vaccini-</a:t>
            </a:r>
            <a:r>
              <a:rPr lang="it-IT" sz="2200" b="1" err="1">
                <a:latin typeface="Aptos Black" panose="020B0004020202020204" pitchFamily="34" charset="0"/>
              </a:rPr>
              <a:t>summary</a:t>
            </a:r>
            <a:r>
              <a:rPr lang="it-IT" sz="2200" b="1">
                <a:latin typeface="Aptos Black" panose="020B0004020202020204" pitchFamily="34" charset="0"/>
              </a:rPr>
              <a:t>-</a:t>
            </a:r>
            <a:r>
              <a:rPr lang="it-IT" sz="2200" b="1" err="1">
                <a:latin typeface="Aptos Black" panose="020B0004020202020204" pitchFamily="34" charset="0"/>
              </a:rPr>
              <a:t>latest</a:t>
            </a:r>
            <a:endParaRPr lang="it-IT" sz="2200">
              <a:latin typeface="Aptos Black" panose="020B0004020202020204" pitchFamily="34" charset="0"/>
            </a:endParaRPr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314E5816-5778-FF8E-D9E8-753989197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81749"/>
              </p:ext>
            </p:extLst>
          </p:nvPr>
        </p:nvGraphicFramePr>
        <p:xfrm>
          <a:off x="2032001" y="2480244"/>
          <a:ext cx="62131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062">
                  <a:extLst>
                    <a:ext uri="{9D8B030D-6E8A-4147-A177-3AD203B41FA5}">
                      <a16:colId xmlns:a16="http://schemas.microsoft.com/office/drawing/2014/main" val="4038499698"/>
                    </a:ext>
                  </a:extLst>
                </a:gridCol>
                <a:gridCol w="2071062">
                  <a:extLst>
                    <a:ext uri="{9D8B030D-6E8A-4147-A177-3AD203B41FA5}">
                      <a16:colId xmlns:a16="http://schemas.microsoft.com/office/drawing/2014/main" val="1103434745"/>
                    </a:ext>
                  </a:extLst>
                </a:gridCol>
                <a:gridCol w="2071062">
                  <a:extLst>
                    <a:ext uri="{9D8B030D-6E8A-4147-A177-3AD203B41FA5}">
                      <a16:colId xmlns:a16="http://schemas.microsoft.com/office/drawing/2014/main" val="1003089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totale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68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Testo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tx1"/>
                          </a:solidFill>
                        </a:rPr>
                        <a:t>Numero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696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34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 descr="Foto di una pianta accanto a un divano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-37133"/>
            <a:ext cx="12188952" cy="6858000"/>
          </a:xfrm>
        </p:spPr>
      </p:pic>
      <p:sp>
        <p:nvSpPr>
          <p:cNvPr id="34" name="Titolo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96" y="224537"/>
            <a:ext cx="6908287" cy="6273737"/>
          </a:xfrm>
        </p:spPr>
        <p:txBody>
          <a:bodyPr rtlCol="0"/>
          <a:lstStyle/>
          <a:p>
            <a:pPr rtl="0"/>
            <a:r>
              <a:rPr lang="it-IT">
                <a:solidFill>
                  <a:schemeClr val="accent3">
                    <a:lumMod val="50000"/>
                  </a:schemeClr>
                </a:solidFill>
                <a:latin typeface="Aptos Black" panose="020B0004020202020204" pitchFamily="34" charset="0"/>
              </a:rPr>
              <a:t>Domande e strumenti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545" y="1763511"/>
            <a:ext cx="6324987" cy="18198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rtl="0">
              <a:lnSpc>
                <a:spcPts val="3500"/>
              </a:lnSpc>
              <a:buFont typeface="+mj-lt"/>
              <a:buAutoNum type="arabicPeriod"/>
            </a:pPr>
            <a:r>
              <a:rPr lang="it-IT" sz="2200">
                <a:solidFill>
                  <a:srgbClr val="374151"/>
                </a:solidFill>
              </a:rPr>
              <a:t>T</a:t>
            </a:r>
            <a:r>
              <a:rPr lang="it-IT" sz="2200" b="0" i="0" u="none" strike="noStrike">
                <a:solidFill>
                  <a:srgbClr val="374151"/>
                </a:solidFill>
                <a:effectLst/>
              </a:rPr>
              <a:t>empistiche per sviluppo e commercializzazione </a:t>
            </a:r>
          </a:p>
          <a:p>
            <a:pPr marL="457200" indent="-457200" rtl="0">
              <a:lnSpc>
                <a:spcPts val="3500"/>
              </a:lnSpc>
              <a:buFont typeface="+mj-lt"/>
              <a:buAutoNum type="arabicPeriod"/>
            </a:pPr>
            <a:r>
              <a:rPr lang="it-IT" sz="2200">
                <a:solidFill>
                  <a:srgbClr val="374151"/>
                </a:solidFill>
              </a:rPr>
              <a:t>T</a:t>
            </a:r>
            <a:r>
              <a:rPr lang="it-IT" sz="2200" b="0" i="0" u="none" strike="noStrike">
                <a:solidFill>
                  <a:srgbClr val="374151"/>
                </a:solidFill>
                <a:effectLst/>
              </a:rPr>
              <a:t>arget di riferimento</a:t>
            </a:r>
          </a:p>
          <a:p>
            <a:pPr marL="457200" indent="-457200" rtl="0">
              <a:lnSpc>
                <a:spcPts val="3500"/>
              </a:lnSpc>
              <a:buFont typeface="+mj-lt"/>
              <a:buAutoNum type="arabicPeriod"/>
            </a:pPr>
            <a:r>
              <a:rPr lang="it-IT" sz="2200">
                <a:solidFill>
                  <a:srgbClr val="374151"/>
                </a:solidFill>
              </a:rPr>
              <a:t>P</a:t>
            </a:r>
            <a:r>
              <a:rPr lang="it-IT" sz="2200" b="0" i="0" u="none" strike="noStrike">
                <a:solidFill>
                  <a:srgbClr val="374151"/>
                </a:solidFill>
                <a:effectLst/>
              </a:rPr>
              <a:t>osizione desiderata nel mercato</a:t>
            </a:r>
            <a:endParaRPr lang="it-IT" sz="2200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7CAA3657-9BDC-54F2-A4C6-7F593AC5F0C1}"/>
              </a:ext>
            </a:extLst>
          </p:cNvPr>
          <p:cNvSpPr txBox="1">
            <a:spLocks/>
          </p:cNvSpPr>
          <p:nvPr/>
        </p:nvSpPr>
        <p:spPr>
          <a:xfrm>
            <a:off x="5253544" y="4130892"/>
            <a:ext cx="6324987" cy="18198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3500"/>
              </a:lnSpc>
              <a:buFont typeface="+mj-lt"/>
              <a:buAutoNum type="arabicPeriod"/>
            </a:pPr>
            <a:r>
              <a:rPr lang="it-IT" sz="2400">
                <a:solidFill>
                  <a:srgbClr val="374151"/>
                </a:solidFill>
              </a:rPr>
              <a:t>Interviste strutturate</a:t>
            </a:r>
          </a:p>
          <a:p>
            <a:pPr marL="457200" indent="-457200">
              <a:lnSpc>
                <a:spcPts val="3500"/>
              </a:lnSpc>
              <a:buFont typeface="+mj-lt"/>
              <a:buAutoNum type="arabicPeriod"/>
            </a:pPr>
            <a:r>
              <a:rPr lang="it-IT" sz="2400">
                <a:solidFill>
                  <a:srgbClr val="111111"/>
                </a:solidFill>
              </a:rPr>
              <a:t>A</a:t>
            </a:r>
            <a:r>
              <a:rPr lang="it-IT" sz="2400" b="0" i="0" u="none" strike="noStrike">
                <a:solidFill>
                  <a:srgbClr val="111111"/>
                </a:solidFill>
                <a:effectLst/>
              </a:rPr>
              <a:t>nalisi della concorrenza e delle best practice</a:t>
            </a:r>
          </a:p>
          <a:p>
            <a:pPr marL="457200" indent="-457200">
              <a:lnSpc>
                <a:spcPts val="3500"/>
              </a:lnSpc>
              <a:buFont typeface="+mj-lt"/>
              <a:buAutoNum type="arabicPeriod"/>
            </a:pPr>
            <a:r>
              <a:rPr lang="it-IT" sz="2400">
                <a:solidFill>
                  <a:srgbClr val="111111"/>
                </a:solidFill>
              </a:rPr>
              <a:t>S</a:t>
            </a:r>
            <a:r>
              <a:rPr lang="it-IT" sz="2400" b="0" i="0" u="none" strike="noStrike">
                <a:solidFill>
                  <a:srgbClr val="111111"/>
                </a:solidFill>
                <a:effectLst/>
              </a:rPr>
              <a:t>ondaggi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olo 32">
            <a:extLst>
              <a:ext uri="{FF2B5EF4-FFF2-40B4-BE49-F238E27FC236}">
                <a16:creationId xmlns:a16="http://schemas.microsoft.com/office/drawing/2014/main" id="{26044598-768D-DD30-B6C8-5980D2A30DB5}"/>
              </a:ext>
            </a:extLst>
          </p:cNvPr>
          <p:cNvSpPr txBox="1">
            <a:spLocks/>
          </p:cNvSpPr>
          <p:nvPr/>
        </p:nvSpPr>
        <p:spPr>
          <a:xfrm>
            <a:off x="838200" y="4506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it-IT" sz="4000" b="1" kern="1200">
                <a:latin typeface="Aptos Black" panose="020B0004020202020204" pitchFamily="34" charset="0"/>
              </a:rPr>
              <a:t>Presentazione dei dati analizzati</a:t>
            </a:r>
          </a:p>
        </p:txBody>
      </p:sp>
      <p:pic>
        <p:nvPicPr>
          <p:cNvPr id="114" name="Picture 113" descr="Grafico finanziario digitale">
            <a:extLst>
              <a:ext uri="{FF2B5EF4-FFF2-40B4-BE49-F238E27FC236}">
                <a16:creationId xmlns:a16="http://schemas.microsoft.com/office/drawing/2014/main" id="{7405FBD3-2511-58FB-A58D-73FC735A0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" t="26556" r="3726" b="-121"/>
          <a:stretch/>
        </p:blipFill>
        <p:spPr>
          <a:xfrm>
            <a:off x="-17114" y="1498697"/>
            <a:ext cx="12209114" cy="5359303"/>
          </a:xfrm>
          <a:prstGeom prst="rect">
            <a:avLst/>
          </a:prstGeom>
          <a:noFill/>
        </p:spPr>
      </p:pic>
      <p:sp>
        <p:nvSpPr>
          <p:cNvPr id="122" name="Slide Number Placeholder 5">
            <a:extLst>
              <a:ext uri="{FF2B5EF4-FFF2-40B4-BE49-F238E27FC236}">
                <a16:creationId xmlns:a16="http://schemas.microsoft.com/office/drawing/2014/main" id="{7BC5D7FF-8969-527D-565A-FA8DD834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noProof="0" smtClean="0"/>
              <a:pPr rtl="0">
                <a:spcAft>
                  <a:spcPts val="600"/>
                </a:spcAft>
              </a:pPr>
              <a:t>9</a:t>
            </a:fld>
            <a:endParaRPr lang="it-IT" noProof="0"/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925B1C6E-E547-5E96-6438-0DAAD0DC21A9}"/>
              </a:ext>
            </a:extLst>
          </p:cNvPr>
          <p:cNvSpPr/>
          <p:nvPr/>
        </p:nvSpPr>
        <p:spPr>
          <a:xfrm>
            <a:off x="0" y="1498698"/>
            <a:ext cx="12192000" cy="5313560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Titolo 32">
            <a:extLst>
              <a:ext uri="{FF2B5EF4-FFF2-40B4-BE49-F238E27FC236}">
                <a16:creationId xmlns:a16="http://schemas.microsoft.com/office/drawing/2014/main" id="{4272984B-6968-5E01-E584-395534C287EF}"/>
              </a:ext>
            </a:extLst>
          </p:cNvPr>
          <p:cNvSpPr txBox="1">
            <a:spLocks/>
          </p:cNvSpPr>
          <p:nvPr/>
        </p:nvSpPr>
        <p:spPr>
          <a:xfrm>
            <a:off x="615942" y="1972252"/>
            <a:ext cx="6096772" cy="927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b="1" kern="1200">
                <a:solidFill>
                  <a:schemeClr val="bg1"/>
                </a:solidFill>
                <a:latin typeface="Aptos Black" panose="020B0004020202020204" pitchFamily="34" charset="0"/>
              </a:rPr>
              <a:t>1) Maschera e grafico dei contagiati per regione</a:t>
            </a:r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45003774-A451-DCA5-95B2-B1986BCD77A5}"/>
              </a:ext>
            </a:extLst>
          </p:cNvPr>
          <p:cNvSpPr txBox="1"/>
          <p:nvPr/>
        </p:nvSpPr>
        <p:spPr>
          <a:xfrm>
            <a:off x="615942" y="3129209"/>
            <a:ext cx="6096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600" b="1" kern="1200">
                <a:solidFill>
                  <a:schemeClr val="bg1"/>
                </a:solidFill>
                <a:latin typeface="Aptos Black" panose="020B0004020202020204" pitchFamily="34" charset="0"/>
              </a:rPr>
              <a:t>2) Colonna calcolata: rapporto vaccinati - deceduti</a:t>
            </a:r>
          </a:p>
        </p:txBody>
      </p:sp>
      <p:sp>
        <p:nvSpPr>
          <p:cNvPr id="119" name="Titolo 32">
            <a:extLst>
              <a:ext uri="{FF2B5EF4-FFF2-40B4-BE49-F238E27FC236}">
                <a16:creationId xmlns:a16="http://schemas.microsoft.com/office/drawing/2014/main" id="{EC67DFBC-743F-FCE6-9E02-2C7F8DD000AD}"/>
              </a:ext>
            </a:extLst>
          </p:cNvPr>
          <p:cNvSpPr txBox="1">
            <a:spLocks/>
          </p:cNvSpPr>
          <p:nvPr/>
        </p:nvSpPr>
        <p:spPr>
          <a:xfrm>
            <a:off x="609740" y="5112738"/>
            <a:ext cx="4371694" cy="1001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b="1" kern="1200">
                <a:solidFill>
                  <a:schemeClr val="bg1"/>
                </a:solidFill>
                <a:latin typeface="Aptos Black" panose="020B0004020202020204" pitchFamily="34" charset="0"/>
              </a:rPr>
              <a:t>3) Grafici: contagi, guariti e decessi</a:t>
            </a:r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82715680-E503-0469-64EE-C6816DE16755}"/>
              </a:ext>
            </a:extLst>
          </p:cNvPr>
          <p:cNvSpPr txBox="1"/>
          <p:nvPr/>
        </p:nvSpPr>
        <p:spPr>
          <a:xfrm>
            <a:off x="6855492" y="1851936"/>
            <a:ext cx="417634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600" b="1" kern="1200">
                <a:solidFill>
                  <a:schemeClr val="bg1"/>
                </a:solidFill>
                <a:latin typeface="Aptos Black" panose="020B0004020202020204" pitchFamily="34" charset="0"/>
              </a:rPr>
              <a:t>4) Grafici pivot:</a:t>
            </a:r>
          </a:p>
          <a:p>
            <a:pPr>
              <a:spcAft>
                <a:spcPts val="600"/>
              </a:spcAft>
            </a:pPr>
            <a:r>
              <a:rPr lang="it-IT" sz="3600" b="1" kern="1200">
                <a:solidFill>
                  <a:schemeClr val="bg1"/>
                </a:solidFill>
                <a:latin typeface="Aptos Black" panose="020B0004020202020204" pitchFamily="34" charset="0"/>
              </a:rPr>
              <a:t>rapporti</a:t>
            </a:r>
          </a:p>
        </p:txBody>
      </p: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DC435F96-F49A-F568-2DE5-6FE8FE3179B8}"/>
              </a:ext>
            </a:extLst>
          </p:cNvPr>
          <p:cNvSpPr txBox="1"/>
          <p:nvPr/>
        </p:nvSpPr>
        <p:spPr>
          <a:xfrm>
            <a:off x="6855492" y="3258990"/>
            <a:ext cx="4981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>
                <a:solidFill>
                  <a:schemeClr val="bg1"/>
                </a:solidFill>
                <a:latin typeface="Aptos Black" panose="020B0004020202020204" pitchFamily="34" charset="0"/>
              </a:rPr>
              <a:t>5) E</a:t>
            </a:r>
            <a:r>
              <a:rPr lang="it-IT" sz="3600" u="none" baseline="0">
                <a:solidFill>
                  <a:schemeClr val="bg1"/>
                </a:solidFill>
                <a:latin typeface="Aptos Black" panose="020B0004020202020204" pitchFamily="34" charset="0"/>
              </a:rPr>
              <a:t>fficacia dei vaccini rispetto ai guariti nell’arco degli anni</a:t>
            </a:r>
            <a:endParaRPr lang="it-IT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6_TF10081922_Win32" id="{F5346758-FCFC-4768-A0D5-5D98CA22AE7D}" vid="{95E17E32-21CE-414D-883D-B820BF1E38D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{547BDDDC-5075-4EBD-A10F-3423A4ADB21E}tf10081922_win32</Template>
  <Application>Microsoft Office PowerPoint</Application>
  <PresentationFormat>Widescreen</PresentationFormat>
  <Slides>22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Personalizzata</vt:lpstr>
      <vt:lpstr>RELAZIONE DI ANALISI DATI COVID PER AZIENDA FARMACEUTICA XYFARMA</vt:lpstr>
      <vt:lpstr>Obiettivo</vt:lpstr>
      <vt:lpstr>Sintesi dell’analisi</vt:lpstr>
      <vt:lpstr>Introduzione all’analisi</vt:lpstr>
      <vt:lpstr>PowerPoint Presentation</vt:lpstr>
      <vt:lpstr>PowerPoint Presentation</vt:lpstr>
      <vt:lpstr>PowerPoint Presentation</vt:lpstr>
      <vt:lpstr>Domande e strumenti</vt:lpstr>
      <vt:lpstr>PowerPoint Presentation</vt:lpstr>
      <vt:lpstr>Maschera</vt:lpstr>
      <vt:lpstr>PowerPoint Presentation</vt:lpstr>
      <vt:lpstr>Colonna calcolata: rapporto vaccinati-deceduti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Efficacia dei vaccini rispetto ai guariti nell’arco degli anni e su base regionale</vt:lpstr>
      <vt:lpstr>PowerPoint Presentation</vt:lpstr>
      <vt:lpstr>PowerPoint Presentation</vt:lpstr>
      <vt:lpstr>PowerPoint Presentation</vt:lpstr>
      <vt:lpstr>Si ringrazia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RELAZIONE DI ANALISI DATI COVID PER AZIENDA FARMACEUTICA XYFARMA</dc:title>
  <dc:creator>Francesco Scomazzon</dc:creator>
  <cp:revision>1</cp:revision>
  <dcterms:created xsi:type="dcterms:W3CDTF">2024-01-28T10:16:12Z</dcterms:created>
  <dcterms:modified xsi:type="dcterms:W3CDTF">2024-01-30T17:46:31Z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